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DM Sans" charset="1" panose="000000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Semi-Bold" charset="1" panose="000007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2971" y="403745"/>
            <a:ext cx="1918857" cy="1918857"/>
          </a:xfrm>
          <a:custGeom>
            <a:avLst/>
            <a:gdLst/>
            <a:ahLst/>
            <a:cxnLst/>
            <a:rect r="r" b="b" t="t" l="l"/>
            <a:pathLst>
              <a:path h="1918857" w="1918857">
                <a:moveTo>
                  <a:pt x="0" y="0"/>
                </a:moveTo>
                <a:lnTo>
                  <a:pt x="1918857" y="0"/>
                </a:lnTo>
                <a:lnTo>
                  <a:pt x="1918857" y="1918857"/>
                </a:lnTo>
                <a:lnTo>
                  <a:pt x="0" y="1918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313" y="4114791"/>
            <a:ext cx="17304515" cy="101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6800" b="true">
                <a:solidFill>
                  <a:srgbClr val="5CE1E6"/>
                </a:solidFill>
                <a:latin typeface="Poppins Bold"/>
                <a:ea typeface="Poppins Bold"/>
                <a:cs typeface="Poppins Bold"/>
                <a:sym typeface="Poppins Bold"/>
              </a:rPr>
              <a:t>Multi-Agent AI Assistant with Retrieval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9733" y="5410128"/>
            <a:ext cx="15726043" cy="52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  <a:spcBef>
                <a:spcPct val="0"/>
              </a:spcBef>
            </a:pPr>
            <a:r>
              <a:rPr lang="en-US" b="true" sz="3579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Augmented Generation using LangGraph, AstraDB, and LLaMA 3.1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47175" y="9823968"/>
            <a:ext cx="7891158" cy="46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31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Talha Nadeem-2021670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8004" y="0"/>
            <a:ext cx="7279996" cy="8295649"/>
            <a:chOff x="0" y="0"/>
            <a:chExt cx="9706661" cy="110608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672" t="0" r="23672" b="0"/>
            <a:stretch>
              <a:fillRect/>
            </a:stretch>
          </p:blipFill>
          <p:spPr>
            <a:xfrm flipH="false" flipV="false">
              <a:off x="0" y="0"/>
              <a:ext cx="9706661" cy="1106086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10518399" y="0"/>
            <a:ext cx="489605" cy="10287000"/>
            <a:chOff x="0" y="0"/>
            <a:chExt cx="12894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8949">
                  <a:moveTo>
                    <a:pt x="0" y="0"/>
                  </a:moveTo>
                  <a:lnTo>
                    <a:pt x="128949" y="0"/>
                  </a:lnTo>
                  <a:lnTo>
                    <a:pt x="1289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894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08004" y="8095551"/>
            <a:ext cx="7279996" cy="533213"/>
            <a:chOff x="0" y="0"/>
            <a:chExt cx="1917365" cy="1404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7365" cy="140435"/>
            </a:xfrm>
            <a:custGeom>
              <a:avLst/>
              <a:gdLst/>
              <a:ahLst/>
              <a:cxnLst/>
              <a:rect r="r" b="b" t="t" l="l"/>
              <a:pathLst>
                <a:path h="140435" w="1917365">
                  <a:moveTo>
                    <a:pt x="0" y="0"/>
                  </a:moveTo>
                  <a:lnTo>
                    <a:pt x="1917365" y="0"/>
                  </a:lnTo>
                  <a:lnTo>
                    <a:pt x="1917365" y="140435"/>
                  </a:lnTo>
                  <a:lnTo>
                    <a:pt x="0" y="140435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917365" cy="14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2500" y="933450"/>
            <a:ext cx="8581500" cy="208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0"/>
              </a:lnSpc>
            </a:pPr>
            <a:r>
              <a:rPr lang="en-US" sz="64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This Project is Original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3851684"/>
            <a:ext cx="10200702" cy="528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9014" indent="-364507" lvl="1">
              <a:lnSpc>
                <a:spcPts val="4727"/>
              </a:lnSpc>
              <a:buFont typeface="Arial"/>
              <a:buChar char="•"/>
            </a:pPr>
            <a:r>
              <a:rPr lang="en-US" sz="33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Combines modular agentic architecture with RAG</a:t>
            </a:r>
          </a:p>
          <a:p>
            <a:pPr algn="just" marL="729014" indent="-364507" lvl="1">
              <a:lnSpc>
                <a:spcPts val="4727"/>
              </a:lnSpc>
              <a:buFont typeface="Arial"/>
              <a:buChar char="•"/>
            </a:pPr>
            <a:r>
              <a:rPr lang="en-US" sz="33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Uses LangGraph, a cutting-edge coordination layer</a:t>
            </a:r>
          </a:p>
          <a:p>
            <a:pPr algn="just" marL="729014" indent="-364507" lvl="1">
              <a:lnSpc>
                <a:spcPts val="4727"/>
              </a:lnSpc>
              <a:buFont typeface="Arial"/>
              <a:buChar char="•"/>
            </a:pPr>
            <a:r>
              <a:rPr lang="en-US" sz="33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Integrates both closed-book (LLM) and open-book (Vector DB) intelligence</a:t>
            </a:r>
          </a:p>
          <a:p>
            <a:pPr algn="just" marL="729014" indent="-364507" lvl="1">
              <a:lnSpc>
                <a:spcPts val="4727"/>
              </a:lnSpc>
              <a:buFont typeface="Arial"/>
              <a:buChar char="•"/>
            </a:pPr>
            <a:r>
              <a:rPr lang="en-US" sz="33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Emphasizes explainability, modularity, and real-time adaptability</a:t>
            </a:r>
          </a:p>
          <a:p>
            <a:pPr algn="just">
              <a:lnSpc>
                <a:spcPts val="472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8004" y="0"/>
            <a:ext cx="7279996" cy="8295649"/>
            <a:chOff x="0" y="0"/>
            <a:chExt cx="9706661" cy="110608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766" t="0" r="20766" b="0"/>
            <a:stretch>
              <a:fillRect/>
            </a:stretch>
          </p:blipFill>
          <p:spPr>
            <a:xfrm flipH="false" flipV="false">
              <a:off x="0" y="0"/>
              <a:ext cx="9706661" cy="1106086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10518399" y="0"/>
            <a:ext cx="489605" cy="10287000"/>
            <a:chOff x="0" y="0"/>
            <a:chExt cx="12894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8949">
                  <a:moveTo>
                    <a:pt x="0" y="0"/>
                  </a:moveTo>
                  <a:lnTo>
                    <a:pt x="128949" y="0"/>
                  </a:lnTo>
                  <a:lnTo>
                    <a:pt x="1289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894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08004" y="8095551"/>
            <a:ext cx="7279996" cy="533213"/>
            <a:chOff x="0" y="0"/>
            <a:chExt cx="1917365" cy="1404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7365" cy="140435"/>
            </a:xfrm>
            <a:custGeom>
              <a:avLst/>
              <a:gdLst/>
              <a:ahLst/>
              <a:cxnLst/>
              <a:rect r="r" b="b" t="t" l="l"/>
              <a:pathLst>
                <a:path h="140435" w="1917365">
                  <a:moveTo>
                    <a:pt x="0" y="0"/>
                  </a:moveTo>
                  <a:lnTo>
                    <a:pt x="1917365" y="0"/>
                  </a:lnTo>
                  <a:lnTo>
                    <a:pt x="1917365" y="140435"/>
                  </a:lnTo>
                  <a:lnTo>
                    <a:pt x="0" y="140435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917365" cy="14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2500" y="933450"/>
            <a:ext cx="9546778" cy="106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0"/>
              </a:lnSpc>
            </a:pPr>
            <a:r>
              <a:rPr lang="en-US" sz="64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Potential 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981762"/>
            <a:ext cx="10200702" cy="385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3782" indent="-396891" lvl="1">
              <a:lnSpc>
                <a:spcPts val="5147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💬 Domain-specific chatbots (Medical, Legal, Education)</a:t>
            </a:r>
          </a:p>
          <a:p>
            <a:pPr algn="just" marL="793782" indent="-396891" lvl="1">
              <a:lnSpc>
                <a:spcPts val="5147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📚 Enterprise Knowledge Assistants</a:t>
            </a:r>
          </a:p>
          <a:p>
            <a:pPr algn="just" marL="793782" indent="-396891" lvl="1">
              <a:lnSpc>
                <a:spcPts val="5147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🏛️</a:t>
            </a:r>
            <a:r>
              <a:rPr lang="en-US" sz="36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Government Info Portals</a:t>
            </a:r>
          </a:p>
          <a:p>
            <a:pPr algn="just" marL="793782" indent="-396891" lvl="1">
              <a:lnSpc>
                <a:spcPts val="5147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📊</a:t>
            </a:r>
            <a:r>
              <a:rPr lang="en-US" sz="36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Business Intelligence Retrieval Agents</a:t>
            </a:r>
          </a:p>
          <a:p>
            <a:pPr algn="just">
              <a:lnSpc>
                <a:spcPts val="514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4842" y="2124108"/>
            <a:ext cx="12232900" cy="6953925"/>
          </a:xfrm>
          <a:custGeom>
            <a:avLst/>
            <a:gdLst/>
            <a:ahLst/>
            <a:cxnLst/>
            <a:rect r="r" b="b" t="t" l="l"/>
            <a:pathLst>
              <a:path h="6953925" w="12232900">
                <a:moveTo>
                  <a:pt x="0" y="0"/>
                </a:moveTo>
                <a:lnTo>
                  <a:pt x="12232900" y="0"/>
                </a:lnTo>
                <a:lnTo>
                  <a:pt x="12232900" y="6953924"/>
                </a:lnTo>
                <a:lnTo>
                  <a:pt x="0" y="6953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135" y="630077"/>
            <a:ext cx="10200702" cy="106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0"/>
              </a:lnSpc>
            </a:pPr>
            <a:r>
              <a:rPr lang="en-US" sz="64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Tools &amp; Technologies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73042" y="620552"/>
            <a:ext cx="5992932" cy="129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7"/>
              </a:lnSpc>
            </a:pPr>
            <a:r>
              <a:rPr lang="en-US" sz="7838" b="true">
                <a:solidFill>
                  <a:srgbClr val="5CE1E6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89286" y="2637873"/>
            <a:ext cx="15770014" cy="1448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348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“This project bridges the gap between raw AI power and structured intelligence, through agentic reasoning, vector search, and modular LLM control.”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46704" y="5954315"/>
            <a:ext cx="9540180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2"/>
              </a:lnSpc>
            </a:pPr>
            <a:r>
              <a:rPr lang="en-US" b="true" sz="3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Intelligent multi-agent AI Assistant</a:t>
            </a:r>
          </a:p>
          <a:p>
            <a:pPr algn="ctr">
              <a:lnSpc>
                <a:spcPts val="6042"/>
              </a:lnSpc>
            </a:pPr>
            <a:r>
              <a:rPr lang="en-US" b="true" sz="3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Grounded, accurate responses using RAG</a:t>
            </a:r>
          </a:p>
          <a:p>
            <a:pPr algn="ctr">
              <a:lnSpc>
                <a:spcPts val="6042"/>
              </a:lnSpc>
            </a:pPr>
            <a:r>
              <a:rPr lang="en-US" b="true" sz="3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Fully modular and extendable architecture</a:t>
            </a:r>
          </a:p>
          <a:p>
            <a:pPr algn="ctr">
              <a:lnSpc>
                <a:spcPts val="6042"/>
              </a:lnSpc>
            </a:pPr>
            <a:r>
              <a:rPr lang="en-US" b="true" sz="3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Ready for production-scale deployment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67614" y="4301805"/>
            <a:ext cx="5298360" cy="114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2"/>
              </a:lnSpc>
            </a:pPr>
            <a:r>
              <a:rPr lang="en-US" sz="6929" b="true">
                <a:solidFill>
                  <a:srgbClr val="5CE1E6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46351" y="0"/>
            <a:ext cx="6941649" cy="10287000"/>
            <a:chOff x="0" y="0"/>
            <a:chExt cx="925553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40" r="0" b="540"/>
            <a:stretch>
              <a:fillRect/>
            </a:stretch>
          </p:blipFill>
          <p:spPr>
            <a:xfrm flipH="false" flipV="false">
              <a:off x="0" y="0"/>
              <a:ext cx="9255532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17823561" y="0"/>
            <a:ext cx="979210" cy="10287000"/>
            <a:chOff x="0" y="0"/>
            <a:chExt cx="25789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8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7899">
                  <a:moveTo>
                    <a:pt x="0" y="0"/>
                  </a:moveTo>
                  <a:lnTo>
                    <a:pt x="257899" y="0"/>
                  </a:lnTo>
                  <a:lnTo>
                    <a:pt x="25789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5789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93817" y="933450"/>
            <a:ext cx="9442140" cy="112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7"/>
              </a:lnSpc>
            </a:pPr>
            <a:r>
              <a:rPr lang="en-US" sz="6766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493" y="2305322"/>
            <a:ext cx="10211696" cy="6261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6095" indent="-368047" lvl="1">
              <a:lnSpc>
                <a:spcPts val="6239"/>
              </a:lnSpc>
              <a:buFont typeface="Arial"/>
              <a:buChar char="•"/>
            </a:pPr>
            <a:r>
              <a:rPr lang="en-US" sz="3409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Modern AI systems often lack contextual understanding across multiple data domains.</a:t>
            </a:r>
          </a:p>
          <a:p>
            <a:pPr algn="just" marL="736095" indent="-368047" lvl="1">
              <a:lnSpc>
                <a:spcPts val="6239"/>
              </a:lnSpc>
              <a:buFont typeface="Arial"/>
              <a:buChar char="•"/>
            </a:pPr>
            <a:r>
              <a:rPr lang="en-US" sz="3409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Existing assistants provide generic responses without real-time integration of domain-specific knowledge.</a:t>
            </a:r>
          </a:p>
          <a:p>
            <a:pPr algn="just" marL="736095" indent="-368047" lvl="1">
              <a:lnSpc>
                <a:spcPts val="6239"/>
              </a:lnSpc>
              <a:buFont typeface="Arial"/>
              <a:buChar char="•"/>
            </a:pPr>
            <a:r>
              <a:rPr lang="en-US" sz="3409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Scalability and modularity become major bottlenecks in intelligent assistant development.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16576" y="9258300"/>
            <a:ext cx="11662927" cy="1316354"/>
            <a:chOff x="0" y="0"/>
            <a:chExt cx="3071717" cy="3466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71717" cy="346694"/>
            </a:xfrm>
            <a:custGeom>
              <a:avLst/>
              <a:gdLst/>
              <a:ahLst/>
              <a:cxnLst/>
              <a:rect r="r" b="b" t="t" l="l"/>
              <a:pathLst>
                <a:path h="346694" w="3071717">
                  <a:moveTo>
                    <a:pt x="0" y="0"/>
                  </a:moveTo>
                  <a:lnTo>
                    <a:pt x="3071717" y="0"/>
                  </a:lnTo>
                  <a:lnTo>
                    <a:pt x="3071717" y="346694"/>
                  </a:lnTo>
                  <a:lnTo>
                    <a:pt x="0" y="346694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071717" cy="346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8004" y="0"/>
            <a:ext cx="7279996" cy="8295649"/>
            <a:chOff x="0" y="0"/>
            <a:chExt cx="9706661" cy="110608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711" t="0" r="20711" b="0"/>
            <a:stretch>
              <a:fillRect/>
            </a:stretch>
          </p:blipFill>
          <p:spPr>
            <a:xfrm flipH="false" flipV="false">
              <a:off x="0" y="0"/>
              <a:ext cx="9706661" cy="1106086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10518399" y="0"/>
            <a:ext cx="489605" cy="10287000"/>
            <a:chOff x="0" y="0"/>
            <a:chExt cx="12894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8949">
                  <a:moveTo>
                    <a:pt x="0" y="0"/>
                  </a:moveTo>
                  <a:lnTo>
                    <a:pt x="128949" y="0"/>
                  </a:lnTo>
                  <a:lnTo>
                    <a:pt x="1289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894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08004" y="8095551"/>
            <a:ext cx="7279996" cy="533213"/>
            <a:chOff x="0" y="0"/>
            <a:chExt cx="1917365" cy="1404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7365" cy="140435"/>
            </a:xfrm>
            <a:custGeom>
              <a:avLst/>
              <a:gdLst/>
              <a:ahLst/>
              <a:cxnLst/>
              <a:rect r="r" b="b" t="t" l="l"/>
              <a:pathLst>
                <a:path h="140435" w="1917365">
                  <a:moveTo>
                    <a:pt x="0" y="0"/>
                  </a:moveTo>
                  <a:lnTo>
                    <a:pt x="1917365" y="0"/>
                  </a:lnTo>
                  <a:lnTo>
                    <a:pt x="1917365" y="140435"/>
                  </a:lnTo>
                  <a:lnTo>
                    <a:pt x="0" y="140435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917365" cy="14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2500" y="933450"/>
            <a:ext cx="8581500" cy="106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0"/>
              </a:lnSpc>
            </a:pPr>
            <a:r>
              <a:rPr lang="en-US" sz="64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2500" y="2222918"/>
            <a:ext cx="9264857" cy="694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30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Goal:</a:t>
            </a:r>
          </a:p>
          <a:p>
            <a:pPr algn="just">
              <a:lnSpc>
                <a:spcPts val="4293"/>
              </a:lnSpc>
            </a:pPr>
            <a:r>
              <a:rPr lang="en-US" sz="30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develop a scalable, intelligent AI Assistant powered by multiple cooperative agents, capable of:</a:t>
            </a:r>
          </a:p>
          <a:p>
            <a:pPr algn="just" marL="662132" indent="-331066" lvl="1">
              <a:lnSpc>
                <a:spcPts val="4293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Contextual understanding via Retrieval-Augmented Generation (RAG)</a:t>
            </a:r>
          </a:p>
          <a:p>
            <a:pPr algn="just" marL="662132" indent="-331066" lvl="1">
              <a:lnSpc>
                <a:spcPts val="4293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Integrating structured + unstructured data using LangGraph</a:t>
            </a:r>
          </a:p>
          <a:p>
            <a:pPr algn="just" marL="662132" indent="-331066" lvl="1">
              <a:lnSpc>
                <a:spcPts val="4293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Leveraging fast, open LLMs like LLaMA 3.1 via Groq API</a:t>
            </a:r>
          </a:p>
          <a:p>
            <a:pPr algn="just" marL="662132" indent="-331066" lvl="1">
              <a:lnSpc>
                <a:spcPts val="4293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AstraDB (Vector DB) for scalable document retrieval</a:t>
            </a:r>
          </a:p>
          <a:p>
            <a:pPr algn="just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3447" y="5814652"/>
            <a:ext cx="2886403" cy="3443648"/>
          </a:xfrm>
          <a:custGeom>
            <a:avLst/>
            <a:gdLst/>
            <a:ahLst/>
            <a:cxnLst/>
            <a:rect r="r" b="b" t="t" l="l"/>
            <a:pathLst>
              <a:path h="3443648" w="2886403">
                <a:moveTo>
                  <a:pt x="0" y="0"/>
                </a:moveTo>
                <a:lnTo>
                  <a:pt x="2886402" y="0"/>
                </a:lnTo>
                <a:lnTo>
                  <a:pt x="2886402" y="3443648"/>
                </a:lnTo>
                <a:lnTo>
                  <a:pt x="0" y="344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8065" y="2675100"/>
            <a:ext cx="15182584" cy="416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9448" indent="-399724" lvl="1">
              <a:lnSpc>
                <a:spcPts val="6739"/>
              </a:lnSpc>
              <a:buAutoNum type="arabicPeriod" startAt="1"/>
            </a:pPr>
            <a:r>
              <a:rPr lang="en-US" sz="37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Combines external</a:t>
            </a:r>
            <a:r>
              <a:rPr lang="en-US" sz="37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knowledge sou</a:t>
            </a:r>
            <a:r>
              <a:rPr lang="en-US" sz="37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rces (e.g., documents, DBs) with generative models</a:t>
            </a:r>
          </a:p>
          <a:p>
            <a:pPr algn="just" marL="799448" indent="-399724" lvl="1">
              <a:lnSpc>
                <a:spcPts val="6739"/>
              </a:lnSpc>
              <a:buAutoNum type="arabicPeriod" startAt="1"/>
            </a:pPr>
            <a:r>
              <a:rPr lang="en-US" sz="37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7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LLM retrieves relevant context from a database before    answering</a:t>
            </a:r>
          </a:p>
          <a:p>
            <a:pPr algn="just" marL="799448" indent="-399724" lvl="1">
              <a:lnSpc>
                <a:spcPts val="6739"/>
              </a:lnSpc>
              <a:buAutoNum type="arabicPeriod" startAt="1"/>
            </a:pPr>
            <a:r>
              <a:rPr lang="en-US" sz="37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7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Results in factual, source-grounded response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9533" y="923925"/>
            <a:ext cx="17838467" cy="91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1"/>
              </a:lnSpc>
            </a:pPr>
            <a:r>
              <a:rPr lang="en-US" sz="534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RAG (Retrieval-Augmented Generation)?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62187" y="8625064"/>
            <a:ext cx="11425813" cy="1661936"/>
          </a:xfrm>
          <a:custGeom>
            <a:avLst/>
            <a:gdLst/>
            <a:ahLst/>
            <a:cxnLst/>
            <a:rect r="r" b="b" t="t" l="l"/>
            <a:pathLst>
              <a:path h="1661936" w="11425813">
                <a:moveTo>
                  <a:pt x="0" y="0"/>
                </a:moveTo>
                <a:lnTo>
                  <a:pt x="11425813" y="0"/>
                </a:lnTo>
                <a:lnTo>
                  <a:pt x="11425813" y="1661936"/>
                </a:lnTo>
                <a:lnTo>
                  <a:pt x="0" y="166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476" y="952500"/>
            <a:ext cx="9924062" cy="103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8"/>
              </a:lnSpc>
            </a:pPr>
            <a:r>
              <a:rPr lang="en-US" sz="628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1476" y="2151286"/>
            <a:ext cx="16792686" cy="565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91"/>
              </a:lnSpc>
            </a:pPr>
            <a:r>
              <a:rPr lang="en-US" sz="3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Components:</a:t>
            </a:r>
          </a:p>
          <a:p>
            <a:pPr algn="just" marL="722058" indent="-361029" lvl="1">
              <a:lnSpc>
                <a:spcPts val="7591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Router Agent (LLM): Decides which tool or agent to invoke</a:t>
            </a:r>
          </a:p>
          <a:p>
            <a:pPr algn="just" marL="722058" indent="-361029" lvl="1">
              <a:lnSpc>
                <a:spcPts val="7591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Knowledge Agent: Uses AstraDB vector search to fetch relevant chunks</a:t>
            </a:r>
          </a:p>
          <a:p>
            <a:pPr algn="just" marL="722058" indent="-361029" lvl="1">
              <a:lnSpc>
                <a:spcPts val="7591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External Tool Agent: Fetches info from sources like Wikipedia</a:t>
            </a:r>
          </a:p>
          <a:p>
            <a:pPr algn="just" marL="722058" indent="-361029" lvl="1">
              <a:lnSpc>
                <a:spcPts val="7591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LangGraph Controller: Manages states, decision flow, and agent transitions</a:t>
            </a:r>
          </a:p>
          <a:p>
            <a:pPr algn="just" marL="722058" indent="-361029" lvl="1">
              <a:lnSpc>
                <a:spcPts val="7591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LLM (LLaMA 3.1 via Groq): Generates final contextual response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58751" y="6370487"/>
            <a:ext cx="3264339" cy="3151571"/>
          </a:xfrm>
          <a:custGeom>
            <a:avLst/>
            <a:gdLst/>
            <a:ahLst/>
            <a:cxnLst/>
            <a:rect r="r" b="b" t="t" l="l"/>
            <a:pathLst>
              <a:path h="3151571" w="3264339">
                <a:moveTo>
                  <a:pt x="0" y="0"/>
                </a:moveTo>
                <a:lnTo>
                  <a:pt x="3264340" y="0"/>
                </a:lnTo>
                <a:lnTo>
                  <a:pt x="3264340" y="3151572"/>
                </a:lnTo>
                <a:lnTo>
                  <a:pt x="0" y="315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564" y="584098"/>
            <a:ext cx="13235549" cy="107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6"/>
              </a:lnSpc>
            </a:pPr>
            <a:r>
              <a:rPr lang="en-US" sz="646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LangGraph – The Orchestrator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1564" y="2177654"/>
            <a:ext cx="16407736" cy="517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1578" indent="-395789" lvl="1">
              <a:lnSpc>
                <a:spcPts val="6929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stateful graph-based framework for multi-agent coordination</a:t>
            </a:r>
          </a:p>
          <a:p>
            <a:pPr algn="just" marL="791578" indent="-395789" lvl="1">
              <a:lnSpc>
                <a:spcPts val="6929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Enables:</a:t>
            </a:r>
          </a:p>
          <a:p>
            <a:pPr algn="just" marL="1583157" indent="-527719" lvl="2">
              <a:lnSpc>
                <a:spcPts val="6929"/>
              </a:lnSpc>
              <a:buFont typeface="Arial"/>
              <a:buChar char="⚬"/>
            </a:pPr>
            <a:r>
              <a:rPr lang="en-US" sz="3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Routing decisions</a:t>
            </a:r>
          </a:p>
          <a:p>
            <a:pPr algn="just" marL="1583157" indent="-527719" lvl="2">
              <a:lnSpc>
                <a:spcPts val="6929"/>
              </a:lnSpc>
              <a:buFont typeface="Arial"/>
              <a:buChar char="⚬"/>
            </a:pPr>
            <a:r>
              <a:rPr lang="en-US" sz="3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Conditional flows</a:t>
            </a:r>
          </a:p>
          <a:p>
            <a:pPr algn="just" marL="1583157" indent="-527719" lvl="2">
              <a:lnSpc>
                <a:spcPts val="6929"/>
              </a:lnSpc>
              <a:buFont typeface="Arial"/>
              <a:buChar char="⚬"/>
            </a:pPr>
            <a:r>
              <a:rPr lang="en-US" sz="3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Persistent memory/state management</a:t>
            </a:r>
          </a:p>
          <a:p>
            <a:pPr algn="just" marL="791578" indent="-395789" lvl="1">
              <a:lnSpc>
                <a:spcPts val="6929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Supp</a:t>
            </a:r>
            <a:r>
              <a:rPr lang="en-US" sz="3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orts deterministic debuggi</a:t>
            </a:r>
            <a:r>
              <a:rPr lang="en-US" sz="3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 and replayable workflows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66820" y="6449750"/>
            <a:ext cx="3419078" cy="3325830"/>
          </a:xfrm>
          <a:custGeom>
            <a:avLst/>
            <a:gdLst/>
            <a:ahLst/>
            <a:cxnLst/>
            <a:rect r="r" b="b" t="t" l="l"/>
            <a:pathLst>
              <a:path h="3325830" w="3419078">
                <a:moveTo>
                  <a:pt x="0" y="0"/>
                </a:moveTo>
                <a:lnTo>
                  <a:pt x="3419077" y="0"/>
                </a:lnTo>
                <a:lnTo>
                  <a:pt x="3419077" y="3325830"/>
                </a:lnTo>
                <a:lnTo>
                  <a:pt x="0" y="3325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14631325" cy="128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67"/>
              </a:lnSpc>
            </a:pPr>
            <a:r>
              <a:rPr lang="en-US" sz="75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Source &amp; Vectorization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1550" y="2807491"/>
            <a:ext cx="14885625" cy="530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1758" indent="-405879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Custom data ingested from</a:t>
            </a:r>
            <a:r>
              <a:rPr lang="en-US" sz="37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curated web sources and documents</a:t>
            </a:r>
          </a:p>
          <a:p>
            <a:pPr algn="just" marL="811758" indent="-405879" lvl="1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Process:</a:t>
            </a:r>
          </a:p>
          <a:p>
            <a:pPr algn="just" marL="1623515" indent="-541172" lvl="2">
              <a:lnSpc>
                <a:spcPts val="5263"/>
              </a:lnSpc>
              <a:buAutoNum type="alphaLcPeriod" startAt="1"/>
            </a:pPr>
            <a:r>
              <a:rPr lang="en-US" sz="37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Chunking using RecursiveCharacterTextSplitter</a:t>
            </a:r>
          </a:p>
          <a:p>
            <a:pPr algn="just" marL="1623515" indent="-541172" lvl="2">
              <a:lnSpc>
                <a:spcPts val="5263"/>
              </a:lnSpc>
              <a:buAutoNum type="alphaLcPeriod" startAt="1"/>
            </a:pPr>
            <a:r>
              <a:rPr lang="en-US" sz="37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Embedding using all-MiniLM-L6-v2 from HuggingFace</a:t>
            </a:r>
          </a:p>
          <a:p>
            <a:pPr algn="just" marL="1623515" indent="-541172" lvl="2">
              <a:lnSpc>
                <a:spcPts val="5263"/>
              </a:lnSpc>
              <a:buAutoNum type="alphaLcPeriod" startAt="1"/>
            </a:pPr>
            <a:r>
              <a:rPr lang="en-US" sz="37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Stored in AstraDB (serverless vector DB)</a:t>
            </a:r>
          </a:p>
          <a:p>
            <a:pPr algn="just">
              <a:lnSpc>
                <a:spcPts val="5263"/>
              </a:lnSpc>
            </a:pPr>
            <a:r>
              <a:rPr lang="en-US" sz="37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7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Semantic search ensures high-precision retrievals</a:t>
            </a:r>
          </a:p>
          <a:p>
            <a:pPr algn="just">
              <a:lnSpc>
                <a:spcPts val="526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9335" y="540739"/>
            <a:ext cx="12940606" cy="137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3"/>
              </a:lnSpc>
            </a:pPr>
            <a:r>
              <a:rPr lang="en-US" sz="75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LLM – LLaMA 3.1 via Groq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9335" y="2816431"/>
            <a:ext cx="15657257" cy="503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5386" indent="-437693" lvl="1">
              <a:lnSpc>
                <a:spcPts val="5676"/>
              </a:lnSpc>
              <a:buFont typeface="Arial"/>
              <a:buChar char="•"/>
            </a:pPr>
            <a:r>
              <a:rPr lang="en-US" sz="40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Open-source model with exceptional performance</a:t>
            </a:r>
          </a:p>
          <a:p>
            <a:pPr algn="l" marL="875386" indent="-437693" lvl="1">
              <a:lnSpc>
                <a:spcPts val="5676"/>
              </a:lnSpc>
              <a:buFont typeface="Arial"/>
              <a:buChar char="•"/>
            </a:pPr>
            <a:r>
              <a:rPr lang="en-US" sz="40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Hosted via Groq API for ultra-low latency inference</a:t>
            </a:r>
          </a:p>
          <a:p>
            <a:pPr algn="l">
              <a:lnSpc>
                <a:spcPts val="5676"/>
              </a:lnSpc>
            </a:pPr>
          </a:p>
          <a:p>
            <a:pPr algn="l">
              <a:lnSpc>
                <a:spcPts val="5676"/>
              </a:lnSpc>
            </a:pPr>
            <a:r>
              <a:rPr lang="en-US" sz="40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for:</a:t>
            </a:r>
          </a:p>
          <a:p>
            <a:pPr algn="l">
              <a:lnSpc>
                <a:spcPts val="5676"/>
              </a:lnSpc>
            </a:pPr>
          </a:p>
          <a:p>
            <a:pPr algn="l" marL="875386" indent="-437693" lvl="1">
              <a:lnSpc>
                <a:spcPts val="5676"/>
              </a:lnSpc>
              <a:buFont typeface="Arial"/>
              <a:buChar char="•"/>
            </a:pPr>
            <a:r>
              <a:rPr lang="en-US" sz="40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Routing decisions</a:t>
            </a:r>
          </a:p>
          <a:p>
            <a:pPr algn="l" marL="875386" indent="-437693" lvl="1">
              <a:lnSpc>
                <a:spcPts val="5676"/>
              </a:lnSpc>
              <a:buFont typeface="Arial"/>
              <a:buChar char="•"/>
            </a:pPr>
            <a:r>
              <a:rPr lang="en-US" sz="40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answer generation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8004" y="0"/>
            <a:ext cx="7279996" cy="8295649"/>
            <a:chOff x="0" y="0"/>
            <a:chExt cx="9706661" cy="110608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766" t="0" r="20766" b="0"/>
            <a:stretch>
              <a:fillRect/>
            </a:stretch>
          </p:blipFill>
          <p:spPr>
            <a:xfrm flipH="false" flipV="false">
              <a:off x="0" y="0"/>
              <a:ext cx="9706661" cy="1106086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10518399" y="0"/>
            <a:ext cx="489605" cy="10287000"/>
            <a:chOff x="0" y="0"/>
            <a:chExt cx="12894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8949">
                  <a:moveTo>
                    <a:pt x="0" y="0"/>
                  </a:moveTo>
                  <a:lnTo>
                    <a:pt x="128949" y="0"/>
                  </a:lnTo>
                  <a:lnTo>
                    <a:pt x="1289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894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08004" y="8095551"/>
            <a:ext cx="7279996" cy="533213"/>
            <a:chOff x="0" y="0"/>
            <a:chExt cx="1917365" cy="1404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7365" cy="140435"/>
            </a:xfrm>
            <a:custGeom>
              <a:avLst/>
              <a:gdLst/>
              <a:ahLst/>
              <a:cxnLst/>
              <a:rect r="r" b="b" t="t" l="l"/>
              <a:pathLst>
                <a:path h="140435" w="1917365">
                  <a:moveTo>
                    <a:pt x="0" y="0"/>
                  </a:moveTo>
                  <a:lnTo>
                    <a:pt x="1917365" y="0"/>
                  </a:lnTo>
                  <a:lnTo>
                    <a:pt x="1917365" y="140435"/>
                  </a:lnTo>
                  <a:lnTo>
                    <a:pt x="0" y="140435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917365" cy="14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2500" y="933450"/>
            <a:ext cx="8581500" cy="106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0"/>
              </a:lnSpc>
            </a:pPr>
            <a:r>
              <a:rPr lang="en-US" sz="64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Sample Use 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697" y="2761127"/>
            <a:ext cx="9677930" cy="472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4"/>
              </a:lnSpc>
            </a:pPr>
            <a:r>
              <a:rPr lang="en-US" sz="33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Query: “What are adversarial attacks in AI?”</a:t>
            </a:r>
          </a:p>
          <a:p>
            <a:pPr algn="just">
              <a:lnSpc>
                <a:spcPts val="4754"/>
              </a:lnSpc>
            </a:pPr>
            <a:r>
              <a:rPr lang="en-US" sz="33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Flow:</a:t>
            </a:r>
          </a:p>
          <a:p>
            <a:pPr algn="just" marL="733287" indent="-366643" lvl="1">
              <a:lnSpc>
                <a:spcPts val="4754"/>
              </a:lnSpc>
              <a:buFont typeface="Arial"/>
              <a:buChar char="•"/>
            </a:pPr>
            <a:r>
              <a:rPr lang="en-US" sz="33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Router Agent → AstraDB Agent → Fetch chunks</a:t>
            </a:r>
          </a:p>
          <a:p>
            <a:pPr algn="just" marL="733287" indent="-366643" lvl="1">
              <a:lnSpc>
                <a:spcPts val="4754"/>
              </a:lnSpc>
              <a:buFont typeface="Arial"/>
              <a:buChar char="•"/>
            </a:pPr>
            <a:r>
              <a:rPr lang="en-US" sz="33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LLaMA 3.1 processes query + chunks</a:t>
            </a:r>
          </a:p>
          <a:p>
            <a:pPr algn="just" marL="733287" indent="-366643" lvl="1">
              <a:lnSpc>
                <a:spcPts val="4754"/>
              </a:lnSpc>
              <a:buFont typeface="Arial"/>
              <a:buChar char="•"/>
            </a:pPr>
            <a:r>
              <a:rPr lang="en-US" sz="33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✨ Response: Accurate definition + sources</a:t>
            </a:r>
          </a:p>
          <a:p>
            <a:pPr algn="just">
              <a:lnSpc>
                <a:spcPts val="4754"/>
              </a:lnSpc>
            </a:pPr>
            <a:r>
              <a:rPr lang="en-US" sz="33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📈 70% faster than traditional LLM pipelines</a:t>
            </a:r>
          </a:p>
          <a:p>
            <a:pPr algn="just">
              <a:lnSpc>
                <a:spcPts val="475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DAGkhdUM7bw</dc:identifier>
  <dcterms:modified xsi:type="dcterms:W3CDTF">2011-08-01T06:04:30Z</dcterms:modified>
  <cp:revision>1</cp:revision>
  <dc:title>Muti Agent Ai Assistant - 2021670</dc:title>
</cp:coreProperties>
</file>